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5" r:id="rId4"/>
    <p:sldId id="269" r:id="rId5"/>
    <p:sldId id="274" r:id="rId6"/>
    <p:sldId id="273" r:id="rId7"/>
    <p:sldId id="272" r:id="rId8"/>
    <p:sldId id="270" r:id="rId9"/>
    <p:sldId id="267" r:id="rId10"/>
    <p:sldId id="268" r:id="rId11"/>
    <p:sldId id="261" r:id="rId12"/>
    <p:sldId id="276" r:id="rId13"/>
    <p:sldId id="262" r:id="rId14"/>
    <p:sldId id="275" r:id="rId15"/>
    <p:sldId id="263" r:id="rId16"/>
    <p:sldId id="26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762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3014" y="1122363"/>
            <a:ext cx="708233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2306" y="3602038"/>
            <a:ext cx="624912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88503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01173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20974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8073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69493"/>
            <a:ext cx="7114393" cy="225600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852486"/>
            <a:ext cx="7114393" cy="67857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85858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8313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99908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15810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53018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00033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74411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18615"/>
            <a:ext cx="8051326" cy="117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set" dir="t"/>
            </a:scene3d>
            <a:sp3d extrusionH="57150" prstMaterial="matt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805132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86D86-F345-4C74-9547-FB378BF9EAD1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08945-B574-4852-814B-C9950B528B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18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00000"/>
          </a:solidFill>
          <a:latin typeface="ComicStrip" panose="00000400000000000000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329DCC-28F2-441D-A1E0-AE38C0211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6809" y="1866642"/>
            <a:ext cx="7082336" cy="2387600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Формирование элементарных математических представлений</a:t>
            </a:r>
            <a:br>
              <a:rPr lang="ru-RU" sz="3100" b="1" dirty="0"/>
            </a:br>
            <a:r>
              <a:rPr lang="ru-RU" sz="3100" b="1" dirty="0"/>
              <a:t>Лексическая тема недели: </a:t>
            </a:r>
            <a:r>
              <a:rPr lang="ru-RU" sz="3100" b="1" dirty="0" smtClean="0"/>
              <a:t>Зоопарк</a:t>
            </a:r>
            <a:r>
              <a:rPr lang="ru-RU" sz="6600" dirty="0"/>
              <a:t/>
            </a:r>
            <a:br>
              <a:rPr lang="ru-RU" sz="6600" dirty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3100" b="1" dirty="0" smtClean="0"/>
              <a:t>Тема</a:t>
            </a:r>
            <a:r>
              <a:rPr lang="ru-RU" sz="3100" b="1" dirty="0"/>
              <a:t>: «Поездка в зоопарк</a:t>
            </a:r>
            <a:r>
              <a:rPr lang="ru-RU" sz="3100" b="1" dirty="0" smtClean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sz="6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8ED19EC-9E57-4B87-8C0D-820143C78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3208" y="4346317"/>
            <a:ext cx="6249120" cy="1655762"/>
          </a:xfrm>
        </p:spPr>
        <p:txBody>
          <a:bodyPr>
            <a:normAutofit lnSpcReduction="10000"/>
          </a:bodyPr>
          <a:lstStyle/>
          <a:p>
            <a:pPr algn="r"/>
            <a:r>
              <a:rPr lang="ru-RU" b="1" dirty="0" smtClean="0"/>
              <a:t>Подготовили воспитатели</a:t>
            </a:r>
          </a:p>
          <a:p>
            <a:pPr algn="r"/>
            <a:r>
              <a:rPr lang="ru-RU" b="1" dirty="0" smtClean="0"/>
              <a:t> первой младшей группы</a:t>
            </a:r>
          </a:p>
          <a:p>
            <a:pPr algn="r"/>
            <a:r>
              <a:rPr lang="ru-RU" b="1" dirty="0" smtClean="0"/>
              <a:t> </a:t>
            </a:r>
            <a:r>
              <a:rPr lang="ru-RU" b="1" dirty="0" err="1" smtClean="0"/>
              <a:t>Михалкина</a:t>
            </a:r>
            <a:r>
              <a:rPr lang="ru-RU" b="1" dirty="0" smtClean="0"/>
              <a:t> А.Н.</a:t>
            </a:r>
          </a:p>
          <a:p>
            <a:pPr algn="r"/>
            <a:r>
              <a:rPr lang="ru-RU" b="1" dirty="0" err="1" smtClean="0"/>
              <a:t>Фаустова</a:t>
            </a:r>
            <a:r>
              <a:rPr lang="ru-RU" b="1" dirty="0" smtClean="0"/>
              <a:t> А.А.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3676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118" y="1690578"/>
            <a:ext cx="7114393" cy="1467292"/>
          </a:xfrm>
        </p:spPr>
        <p:txBody>
          <a:bodyPr>
            <a:normAutofit fontScale="90000"/>
          </a:bodyPr>
          <a:lstStyle/>
          <a:p>
            <a:r>
              <a:rPr lang="ru-RU" sz="2200" b="1" dirty="0"/>
              <a:t>Угостите Зайчика морковкой. Сколько у Зайчика теперь морковки?</a:t>
            </a:r>
            <a:r>
              <a:rPr lang="ru-RU" sz="2200" dirty="0"/>
              <a:t> </a:t>
            </a:r>
            <a:r>
              <a:rPr lang="ru-RU" sz="2200" i="1" dirty="0"/>
              <a:t>(Много</a:t>
            </a:r>
            <a:r>
              <a:rPr lang="ru-RU" sz="2200" i="1" dirty="0" smtClean="0"/>
              <a:t>).</a:t>
            </a:r>
            <a:br>
              <a:rPr lang="ru-RU" sz="2200" i="1" dirty="0" smtClean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sz="2200" b="1" dirty="0"/>
              <a:t>А сколько морковок в корзинке?</a:t>
            </a:r>
            <a:r>
              <a:rPr lang="ru-RU" sz="2200" dirty="0"/>
              <a:t> </a:t>
            </a:r>
            <a:r>
              <a:rPr lang="ru-RU" sz="2200" i="1" dirty="0"/>
              <a:t>(Ни одной).</a:t>
            </a:r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  <p:pic>
        <p:nvPicPr>
          <p:cNvPr id="4" name="Picture 2" descr="_43633-348.jpg (626×62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779" y="2662200"/>
            <a:ext cx="3483418" cy="348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s1200 (1200×125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3584" y="4091254"/>
            <a:ext cx="599338" cy="62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1200 (1200×125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1446" y="4011020"/>
            <a:ext cx="599338" cy="62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s1200 (1200×125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21115" y="4091254"/>
            <a:ext cx="599338" cy="62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s1200 (1200×125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20784" y="3990503"/>
            <a:ext cx="599338" cy="62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s1200 (1200×125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21115" y="4403909"/>
            <a:ext cx="599338" cy="62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0_54997_f61be519_S.jpg (150×115)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19" y="2801104"/>
            <a:ext cx="2741460" cy="21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648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9001" y="5000845"/>
            <a:ext cx="7114393" cy="146729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У кого длиннее хвостик? </a:t>
            </a:r>
            <a:r>
              <a:rPr lang="ru-RU" sz="2400" i="1" dirty="0" smtClean="0"/>
              <a:t>(У лисы)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 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19002" y="4777562"/>
            <a:ext cx="7114393" cy="14672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sunset" dir="t"/>
            </a:scene3d>
            <a:sp3d extrusionH="57150" prstMaterial="matte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00000"/>
                </a:solidFill>
                <a:latin typeface="ComicStrip" panose="00000400000000000000" pitchFamily="2" charset="-52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25867" y="960474"/>
            <a:ext cx="7114393" cy="14672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sunset" dir="t"/>
            </a:scene3d>
            <a:sp3d extrusionH="57150" prstMaterial="matte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00000"/>
                </a:solidFill>
                <a:latin typeface="ComicStrip" panose="00000400000000000000" pitchFamily="2" charset="-52"/>
                <a:ea typeface="+mj-ea"/>
                <a:cs typeface="+mj-cs"/>
              </a:defRPr>
            </a:lvl1pPr>
          </a:lstStyle>
          <a:p>
            <a:r>
              <a:rPr lang="ru-RU" sz="2400" b="1" smtClean="0"/>
              <a:t>А кто тут живет? </a:t>
            </a:r>
            <a:r>
              <a:rPr lang="ru-RU" sz="2400" i="1" smtClean="0"/>
              <a:t>(Медведь и Лиса)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 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endParaRPr lang="ru-RU" sz="2400" dirty="0"/>
          </a:p>
        </p:txBody>
      </p:sp>
      <p:pic>
        <p:nvPicPr>
          <p:cNvPr id="13314" name="Picture 2" descr="118706594_large_0_107aa8_624353c9_L.png (500×44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43" y="1357264"/>
            <a:ext cx="3673993" cy="327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59-596997_red-fox-clipart-fox-and-the-hound-fox-from-the-fox-and.png (1280×721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063" y="2789468"/>
            <a:ext cx="3730834" cy="210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781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133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265" y="563525"/>
            <a:ext cx="7114393" cy="72079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Проведите пальчиковую гимнастику</a:t>
            </a:r>
            <a:endParaRPr lang="ru-RU" sz="2400" b="1" dirty="0"/>
          </a:p>
        </p:txBody>
      </p:sp>
      <p:pic>
        <p:nvPicPr>
          <p:cNvPr id="10242" name="Picture 2" descr="hello_html_1c56e87a.png (700×61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867" y="1360968"/>
            <a:ext cx="5551496" cy="486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441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059" y="676358"/>
            <a:ext cx="7114393" cy="1556479"/>
          </a:xfrm>
        </p:spPr>
        <p:txBody>
          <a:bodyPr>
            <a:normAutofit/>
          </a:bodyPr>
          <a:lstStyle/>
          <a:p>
            <a:r>
              <a:rPr lang="ru-RU" sz="2000" b="1" dirty="0"/>
              <a:t>Посмотрите, кто </a:t>
            </a:r>
            <a:r>
              <a:rPr lang="ru-RU" sz="2000" b="1" dirty="0" smtClean="0"/>
              <a:t>на дереве? </a:t>
            </a:r>
            <a:r>
              <a:rPr lang="ru-RU" sz="2000" dirty="0"/>
              <a:t>(Обезьянки)</a:t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b="1" dirty="0"/>
              <a:t>Сколько Обезьянок? </a:t>
            </a:r>
            <a:r>
              <a:rPr lang="ru-RU" sz="2000" dirty="0"/>
              <a:t>(Много)</a:t>
            </a:r>
          </a:p>
        </p:txBody>
      </p:sp>
      <p:pic>
        <p:nvPicPr>
          <p:cNvPr id="15362" name="Picture 2" descr="s1200 (813×7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533" y="2249135"/>
            <a:ext cx="4575913" cy="39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476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861" y="867743"/>
            <a:ext cx="7114393" cy="642079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Проведите физкультминутку</a:t>
            </a:r>
            <a:endParaRPr lang="ru-RU" sz="2000" b="1" dirty="0"/>
          </a:p>
        </p:txBody>
      </p:sp>
      <p:pic>
        <p:nvPicPr>
          <p:cNvPr id="12290" name="Picture 2" descr="ba59794f6c4b.jpg (500×35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561" y="1775637"/>
            <a:ext cx="5985367" cy="430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162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938" y="623196"/>
            <a:ext cx="7114393" cy="2256004"/>
          </a:xfrm>
        </p:spPr>
        <p:txBody>
          <a:bodyPr>
            <a:normAutofit/>
          </a:bodyPr>
          <a:lstStyle/>
          <a:p>
            <a:r>
              <a:rPr lang="ru-RU" sz="2000" b="1" dirty="0"/>
              <a:t>А теперь пойдем дальше. </a:t>
            </a:r>
            <a:r>
              <a:rPr lang="ru-RU" sz="2000" b="1" dirty="0" smtClean="0"/>
              <a:t>Кто здесь изображен?</a:t>
            </a:r>
            <a:r>
              <a:rPr lang="ru-RU" sz="2000" b="1" i="1" dirty="0" smtClean="0"/>
              <a:t> </a:t>
            </a:r>
            <a:r>
              <a:rPr lang="ru-RU" sz="2000" dirty="0"/>
              <a:t>(Слон и </a:t>
            </a:r>
            <a:r>
              <a:rPr lang="ru-RU" sz="2000" dirty="0" smtClean="0"/>
              <a:t>слоненок)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b="1" dirty="0"/>
              <a:t>Слон большой или маленький?</a:t>
            </a:r>
            <a:r>
              <a:rPr lang="ru-RU" sz="2000" dirty="0"/>
              <a:t> (Большой</a:t>
            </a:r>
            <a:r>
              <a:rPr lang="ru-RU" sz="2000" dirty="0" smtClean="0"/>
              <a:t>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b="1" dirty="0"/>
              <a:t>А </a:t>
            </a:r>
            <a:r>
              <a:rPr lang="ru-RU" sz="2000" b="1" dirty="0" smtClean="0"/>
              <a:t>слонёнок, большой </a:t>
            </a:r>
            <a:r>
              <a:rPr lang="ru-RU" sz="2000" b="1" dirty="0"/>
              <a:t>или </a:t>
            </a:r>
            <a:r>
              <a:rPr lang="ru-RU" sz="2000" b="1" dirty="0" smtClean="0"/>
              <a:t>маленький? </a:t>
            </a:r>
            <a:r>
              <a:rPr lang="ru-RU" sz="2000" dirty="0"/>
              <a:t>(</a:t>
            </a:r>
            <a:r>
              <a:rPr lang="ru-RU" sz="2000" dirty="0" smtClean="0"/>
              <a:t>Маленький)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6388" name="Picture 4" descr="hqdefault.jpg (480×360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2" b="14161"/>
          <a:stretch/>
        </p:blipFill>
        <p:spPr bwMode="auto">
          <a:xfrm>
            <a:off x="1792990" y="2870791"/>
            <a:ext cx="6010604" cy="3242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727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059" y="740155"/>
            <a:ext cx="7114393" cy="2256004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А теперь нам пора возвращаться </a:t>
            </a:r>
            <a:r>
              <a:rPr lang="ru-RU" sz="2000" b="1" dirty="0" smtClean="0"/>
              <a:t>домой. 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Где мы с вами побывали? </a:t>
            </a:r>
            <a:r>
              <a:rPr lang="ru-RU" sz="2000" dirty="0"/>
              <a:t>(В зоопарке)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А кого в зоопарке мы видели? </a:t>
            </a:r>
            <a:r>
              <a:rPr lang="ru-RU" sz="2000" dirty="0"/>
              <a:t>(Зайку, Белку, </a:t>
            </a:r>
            <a:r>
              <a:rPr lang="ru-RU" sz="2000" dirty="0" smtClean="0"/>
              <a:t>Лису, Слона, Медведя)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32837" y="5577967"/>
            <a:ext cx="6403629" cy="6420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sunset" dir="t"/>
            </a:scene3d>
            <a:sp3d extrusionH="57150" prstMaterial="matte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00000"/>
                </a:solidFill>
                <a:latin typeface="ComicStrip" panose="00000400000000000000" pitchFamily="2" charset="-52"/>
                <a:ea typeface="+mj-ea"/>
                <a:cs typeface="+mj-cs"/>
              </a:defRPr>
            </a:lvl1pPr>
          </a:lstStyle>
          <a:p>
            <a:r>
              <a:rPr lang="ru-RU" sz="2000" b="1" dirty="0" smtClean="0"/>
              <a:t>ДО ВСТРЕЧИ!!!!</a:t>
            </a:r>
            <a:endParaRPr lang="ru-RU" sz="2000" b="1" dirty="0"/>
          </a:p>
        </p:txBody>
      </p:sp>
      <p:pic>
        <p:nvPicPr>
          <p:cNvPr id="14340" name="Picture 4" descr="NBA000985EEEF.jpg (1559×794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136" y="2656077"/>
            <a:ext cx="5945827" cy="3028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84799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0DD983-E4E7-45E4-BBF6-04C202D9B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99" y="261688"/>
            <a:ext cx="7114393" cy="1471419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Дорогие Мамы и Папы, а также наши любимые воспитанники!!! Предлагаем Вам поехать вместе в зоопарк!!</a:t>
            </a:r>
            <a:endParaRPr lang="ru-RU" sz="1800" b="1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A62027F-4B45-4D24-AD2B-20BFF893B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5356" y="1856368"/>
            <a:ext cx="7114393" cy="678572"/>
          </a:xfrm>
        </p:spPr>
        <p:txBody>
          <a:bodyPr/>
          <a:lstStyle/>
          <a:p>
            <a:r>
              <a:rPr lang="ru-RU" b="1" dirty="0" smtClean="0"/>
              <a:t>Напомните, кто живёт в зоопарке? </a:t>
            </a:r>
            <a:r>
              <a:rPr lang="ru-RU" i="1" dirty="0" smtClean="0"/>
              <a:t>(животные)</a:t>
            </a:r>
            <a:endParaRPr lang="ru-RU" i="1" dirty="0"/>
          </a:p>
        </p:txBody>
      </p:sp>
      <p:pic>
        <p:nvPicPr>
          <p:cNvPr id="1026" name="Picture 2" descr="Mural-Mural-3D-3D.jpg (800×53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273" y="2534940"/>
            <a:ext cx="5543476" cy="3693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582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367" y="659219"/>
            <a:ext cx="7114393" cy="125241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Угадайте на чём мы поедим в зоопарк?</a:t>
            </a:r>
            <a:endParaRPr lang="ru-RU" sz="3200" b="1" dirty="0"/>
          </a:p>
        </p:txBody>
      </p:sp>
      <p:pic>
        <p:nvPicPr>
          <p:cNvPr id="2050" name="Picture 2" descr="img3.jpg (960×72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641" y="1864597"/>
            <a:ext cx="5734862" cy="430114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857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327" y="680483"/>
            <a:ext cx="7114393" cy="1509824"/>
          </a:xfrm>
        </p:spPr>
        <p:txBody>
          <a:bodyPr>
            <a:normAutofit/>
          </a:bodyPr>
          <a:lstStyle/>
          <a:p>
            <a:r>
              <a:rPr lang="ru-RU" sz="2200" b="1" dirty="0"/>
              <a:t>Вот мы и доехали до зоопарка. Пойдем к воротам. Что растет около ворот? </a:t>
            </a:r>
            <a:r>
              <a:rPr lang="ru-RU" sz="2200" i="1" dirty="0"/>
              <a:t>(Цветочки и грибочек)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971910" y="2044830"/>
            <a:ext cx="5469047" cy="3898568"/>
            <a:chOff x="1676031" y="1927288"/>
            <a:chExt cx="5469047" cy="3898568"/>
          </a:xfrm>
        </p:grpSpPr>
        <p:pic>
          <p:nvPicPr>
            <p:cNvPr id="4" name="Picture 2" descr="зоопарк-33203981.jpg (800×567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031" y="1927288"/>
              <a:ext cx="5469047" cy="3876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 descr="mushroom-th.png (94×100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9314" y="4970331"/>
              <a:ext cx="783155" cy="8331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1" name="Picture 5" descr="1192025_eb575.gif (160×200)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505" y="4490809"/>
              <a:ext cx="767235" cy="959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5" descr="1192025_eb575.gif (160×200)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7123" y="4301959"/>
              <a:ext cx="867955" cy="1084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3" name="Picture 7" descr="120px-RosendeutschschweizerBlatt.svg.png (120×120)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7954" y="5146158"/>
              <a:ext cx="611832" cy="611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7" descr="120px-RosendeutschschweizerBlatt.svg.png (120×120)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6902" y="5214023"/>
              <a:ext cx="611832" cy="611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7" descr="120px-RosendeutschschweizerBlatt.svg.png (120×120)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70" y="4664414"/>
              <a:ext cx="611832" cy="611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5" name="Picture 9" descr="0_c1bb7_16c1948c_L (432×500)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7130" y="4774929"/>
              <a:ext cx="742402" cy="85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9" descr="0_c1bb7_16c1948c_L (432×500)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1468" y="4597737"/>
              <a:ext cx="742402" cy="85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9" descr="0_c1bb7_16c1948c_L (432×500)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8698" y="4850414"/>
              <a:ext cx="742402" cy="85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78397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326" y="637953"/>
            <a:ext cx="7114393" cy="2105246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Сколько грибочков? </a:t>
            </a:r>
            <a:r>
              <a:rPr lang="ru-RU" sz="2400" dirty="0"/>
              <a:t>(</a:t>
            </a:r>
            <a:r>
              <a:rPr lang="ru-RU" sz="2400" dirty="0" smtClean="0"/>
              <a:t>Один)</a:t>
            </a:r>
            <a:br>
              <a:rPr lang="ru-RU" sz="2400" dirty="0" smtClean="0"/>
            </a:br>
            <a:r>
              <a:rPr lang="ru-RU" sz="2400" b="1" dirty="0" smtClean="0"/>
              <a:t>Сколько </a:t>
            </a:r>
            <a:r>
              <a:rPr lang="ru-RU" sz="2400" b="1" dirty="0"/>
              <a:t>цветочков? </a:t>
            </a:r>
            <a:r>
              <a:rPr lang="ru-RU" sz="2400" dirty="0"/>
              <a:t>(</a:t>
            </a:r>
            <a:r>
              <a:rPr lang="ru-RU" sz="2400" dirty="0" smtClean="0"/>
              <a:t>Много)</a:t>
            </a:r>
            <a:br>
              <a:rPr lang="ru-RU" sz="2400" dirty="0" smtClean="0"/>
            </a:br>
            <a:r>
              <a:rPr lang="ru-RU" sz="2400" b="1" dirty="0" smtClean="0"/>
              <a:t>Какого </a:t>
            </a:r>
            <a:r>
              <a:rPr lang="ru-RU" sz="2400" b="1" dirty="0"/>
              <a:t>цвета цветочки?</a:t>
            </a:r>
            <a:r>
              <a:rPr lang="ru-RU" sz="2400" dirty="0"/>
              <a:t> (Красного, желтого, синего)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676031" y="1927288"/>
            <a:ext cx="5469047" cy="3898568"/>
            <a:chOff x="1676031" y="1927288"/>
            <a:chExt cx="5469047" cy="3898568"/>
          </a:xfrm>
        </p:grpSpPr>
        <p:pic>
          <p:nvPicPr>
            <p:cNvPr id="4" name="Picture 2" descr="зоопарк-33203981.jpg (800×567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031" y="1927288"/>
              <a:ext cx="5469047" cy="3876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 descr="mushroom-th.png (94×100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9314" y="4970331"/>
              <a:ext cx="783155" cy="8331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1" name="Picture 5" descr="1192025_eb575.gif (160×200)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505" y="4490809"/>
              <a:ext cx="767235" cy="959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5" descr="1192025_eb575.gif (160×200)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7123" y="4301959"/>
              <a:ext cx="867955" cy="1084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3" name="Picture 7" descr="120px-RosendeutschschweizerBlatt.svg.png (120×120)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7954" y="5146158"/>
              <a:ext cx="611832" cy="611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7" descr="120px-RosendeutschschweizerBlatt.svg.png (120×120)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6902" y="5214023"/>
              <a:ext cx="611832" cy="611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7" descr="120px-RosendeutschschweizerBlatt.svg.png (120×120)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670" y="4664414"/>
              <a:ext cx="611832" cy="611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5" name="Picture 9" descr="0_c1bb7_16c1948c_L (432×500)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7130" y="4774929"/>
              <a:ext cx="742402" cy="85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9" descr="0_c1bb7_16c1948c_L (432×500)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1468" y="4597737"/>
              <a:ext cx="742402" cy="85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9" descr="0_c1bb7_16c1948c_L (432×500)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8698" y="4850414"/>
              <a:ext cx="742402" cy="85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09613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040" y="793316"/>
            <a:ext cx="7114393" cy="875995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Посмотрите, а вот </a:t>
            </a:r>
            <a:r>
              <a:rPr lang="ru-RU" sz="2400" b="1" dirty="0" smtClean="0"/>
              <a:t>растут ёлочки..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 </a:t>
            </a:r>
            <a:br>
              <a:rPr lang="ru-RU" sz="2400" b="1" dirty="0"/>
            </a:br>
            <a:endParaRPr lang="ru-RU" sz="2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18437" y="5188106"/>
            <a:ext cx="7114393" cy="8759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  <a:scene3d>
              <a:camera prst="orthographicFront"/>
              <a:lightRig rig="sunset" dir="t"/>
            </a:scene3d>
            <a:sp3d extrusionH="57150" prstMaterial="matte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00000"/>
                </a:solidFill>
                <a:latin typeface="ComicStrip" panose="00000400000000000000" pitchFamily="2" charset="-52"/>
                <a:ea typeface="+mj-ea"/>
                <a:cs typeface="+mj-cs"/>
              </a:defRPr>
            </a:lvl1pPr>
          </a:lstStyle>
          <a:p>
            <a:r>
              <a:rPr lang="ru-RU" sz="2400" b="1" dirty="0" smtClean="0"/>
              <a:t>Покажите, какая ёлочка большая?</a:t>
            </a:r>
            <a:endParaRPr lang="ru-RU" sz="2200" b="1" dirty="0"/>
          </a:p>
        </p:txBody>
      </p:sp>
      <p:pic>
        <p:nvPicPr>
          <p:cNvPr id="5124" name="Picture 4" descr="0_1102c3_cb0205db_orig.png (600×54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38" y="1167614"/>
            <a:ext cx="4458955" cy="402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0_1102c3_cb0205db_orig.png (600×54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568" y="2486678"/>
            <a:ext cx="2807364" cy="253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2690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674" y="697623"/>
            <a:ext cx="7114393" cy="1471419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 </a:t>
            </a:r>
            <a:br>
              <a:rPr lang="ru-RU" sz="2200" dirty="0"/>
            </a:br>
            <a:r>
              <a:rPr lang="ru-RU" sz="2200" b="1" dirty="0"/>
              <a:t>Какого </a:t>
            </a:r>
            <a:r>
              <a:rPr lang="ru-RU" sz="2200" b="1" dirty="0" smtClean="0"/>
              <a:t> цвета ёлка? </a:t>
            </a:r>
            <a:r>
              <a:rPr lang="ru-RU" sz="2200" i="1" dirty="0"/>
              <a:t>(Зеленого</a:t>
            </a:r>
            <a:r>
              <a:rPr lang="ru-RU" sz="2200" dirty="0"/>
              <a:t>).</a:t>
            </a:r>
            <a:br>
              <a:rPr lang="ru-RU" sz="2200" dirty="0"/>
            </a:br>
            <a:r>
              <a:rPr lang="ru-RU" sz="2200" dirty="0"/>
              <a:t> </a:t>
            </a:r>
            <a:br>
              <a:rPr lang="ru-RU" sz="2200" dirty="0"/>
            </a:br>
            <a:r>
              <a:rPr lang="ru-RU" sz="2200" b="1" dirty="0" smtClean="0"/>
              <a:t>Сколько здесь </a:t>
            </a:r>
            <a:r>
              <a:rPr lang="ru-RU" sz="2200" b="1" dirty="0"/>
              <a:t>елок? </a:t>
            </a:r>
            <a:r>
              <a:rPr lang="ru-RU" sz="2200" i="1" dirty="0"/>
              <a:t>(Одна).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 </a:t>
            </a:r>
            <a:br>
              <a:rPr lang="ru-RU" sz="2200" dirty="0"/>
            </a:br>
            <a:r>
              <a:rPr lang="ru-RU" sz="2200" b="1" dirty="0"/>
              <a:t>А кто на елочке сидит</a:t>
            </a:r>
            <a:r>
              <a:rPr lang="ru-RU" sz="2200" dirty="0"/>
              <a:t>? </a:t>
            </a:r>
            <a:r>
              <a:rPr lang="ru-RU" sz="2200" i="1" dirty="0"/>
              <a:t>(Белка).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43593" y="2455551"/>
            <a:ext cx="4256937" cy="3838339"/>
            <a:chOff x="2356514" y="2455552"/>
            <a:chExt cx="4256937" cy="3838339"/>
          </a:xfrm>
        </p:grpSpPr>
        <p:pic>
          <p:nvPicPr>
            <p:cNvPr id="4" name="Picture 4" descr="0_1102c3_cb0205db_orig.png (600×541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514" y="2455552"/>
              <a:ext cx="4256937" cy="3838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0" name="Picture 2" descr="647070_4a294.png (149×200)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186" y="3148507"/>
              <a:ext cx="992742" cy="1332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47453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3612413" y="2311432"/>
            <a:ext cx="4256937" cy="3838339"/>
            <a:chOff x="2356514" y="2455552"/>
            <a:chExt cx="4256937" cy="3838339"/>
          </a:xfrm>
        </p:grpSpPr>
        <p:pic>
          <p:nvPicPr>
            <p:cNvPr id="9" name="Picture 4" descr="0_1102c3_cb0205db_orig.png (600×541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514" y="2455552"/>
              <a:ext cx="4256937" cy="3838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647070_4a294.png (149×200)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186" y="3148507"/>
              <a:ext cx="992742" cy="1332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119" y="712381"/>
            <a:ext cx="7114393" cy="1701209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На этой елочке, </a:t>
            </a:r>
            <a:r>
              <a:rPr lang="ru-RU" sz="2200" b="1" dirty="0"/>
              <a:t>на веточках растут шишки. Сколько шишек на елочке? </a:t>
            </a:r>
            <a:r>
              <a:rPr lang="ru-RU" sz="2200" i="1" dirty="0"/>
              <a:t>(Много).</a:t>
            </a:r>
            <a:br>
              <a:rPr lang="ru-RU" sz="2200" i="1" dirty="0"/>
            </a:br>
            <a:r>
              <a:rPr lang="ru-RU" sz="2200" b="1" dirty="0"/>
              <a:t> </a:t>
            </a:r>
            <a:br>
              <a:rPr lang="ru-RU" sz="2200" b="1" dirty="0"/>
            </a:br>
            <a:r>
              <a:rPr lang="ru-RU" sz="2200" b="1" dirty="0"/>
              <a:t>Сколько Белок? </a:t>
            </a:r>
            <a:r>
              <a:rPr lang="ru-RU" sz="2200" i="1" dirty="0"/>
              <a:t>(Одна).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200" dirty="0"/>
          </a:p>
        </p:txBody>
      </p:sp>
      <p:pic>
        <p:nvPicPr>
          <p:cNvPr id="8194" name="Picture 2" descr="Kartinki_shishki_9_09050707.png (670×69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780755" y="2760398"/>
            <a:ext cx="473148" cy="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Kartinki_shishki_9_09050707.png (670×69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19827" y="3986612"/>
            <a:ext cx="473148" cy="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Kartinki_shishki_9_09050707.png (670×69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169729" y="3670657"/>
            <a:ext cx="473148" cy="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Kartinki_shishki_9_09050707.png (670×69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19827" y="2720889"/>
            <a:ext cx="473148" cy="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artinki_shishki_9_09050707.png (670×69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33564" y="3986612"/>
            <a:ext cx="473148" cy="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artinki_shishki_9_09050707.png (670×69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790511" y="4787673"/>
            <a:ext cx="473148" cy="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Kartinki_shishki_9_09050707.png (670×69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107892" y="4493690"/>
            <a:ext cx="473148" cy="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Kartinki_shishki_9_09050707.png (670×69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070138" y="4737679"/>
            <a:ext cx="473148" cy="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artinki_shishki_9_09050707.png (670×69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783253" y="5223491"/>
            <a:ext cx="473148" cy="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Заголовок 1"/>
          <p:cNvSpPr txBox="1">
            <a:spLocks/>
          </p:cNvSpPr>
          <p:nvPr/>
        </p:nvSpPr>
        <p:spPr>
          <a:xfrm rot="10800000" flipV="1">
            <a:off x="231193" y="3248376"/>
            <a:ext cx="4032466" cy="720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sunset" dir="t"/>
            </a:scene3d>
            <a:sp3d extrusionH="57150" prstMaterial="matte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00000"/>
                </a:solidFill>
                <a:latin typeface="ComicStrip" panose="00000400000000000000" pitchFamily="2" charset="-52"/>
                <a:ea typeface="+mj-ea"/>
                <a:cs typeface="+mj-cs"/>
              </a:defRPr>
            </a:lvl1pPr>
          </a:lstStyle>
          <a:p>
            <a:r>
              <a:rPr lang="ru-RU" sz="3600" b="1" dirty="0" smtClean="0"/>
              <a:t>Молодцы!!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524403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427" y="744279"/>
            <a:ext cx="7114393" cy="2498651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Пойдемте </a:t>
            </a:r>
            <a:r>
              <a:rPr lang="ru-RU" sz="2400" b="1" dirty="0" smtClean="0"/>
              <a:t>дальше. Посмотрите</a:t>
            </a:r>
            <a:r>
              <a:rPr lang="ru-RU" sz="2400" b="1" dirty="0"/>
              <a:t>, кто тут живет? </a:t>
            </a:r>
            <a:r>
              <a:rPr lang="ru-RU" sz="2400" i="1" dirty="0"/>
              <a:t>(Зайчик</a:t>
            </a:r>
            <a:r>
              <a:rPr lang="ru-RU" sz="2400" i="1" dirty="0" smtClean="0"/>
              <a:t>)</a:t>
            </a:r>
            <a:br>
              <a:rPr lang="ru-RU" sz="2400" i="1" dirty="0" smtClean="0"/>
            </a:br>
            <a:r>
              <a:rPr lang="ru-RU" sz="2400" b="1" dirty="0" smtClean="0"/>
              <a:t>Посмотрите</a:t>
            </a:r>
            <a:r>
              <a:rPr lang="ru-RU" sz="2400" b="1" dirty="0"/>
              <a:t>, что </a:t>
            </a:r>
            <a:r>
              <a:rPr lang="ru-RU" sz="2400" b="1" dirty="0" smtClean="0"/>
              <a:t>в </a:t>
            </a:r>
            <a:r>
              <a:rPr lang="ru-RU" sz="2400" b="1" dirty="0"/>
              <a:t>корзинке лежит? </a:t>
            </a:r>
            <a:r>
              <a:rPr lang="ru-RU" sz="2400" i="1" dirty="0"/>
              <a:t>(Морковка</a:t>
            </a:r>
            <a:r>
              <a:rPr lang="ru-RU" sz="2400" i="1" dirty="0" smtClean="0"/>
              <a:t>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Какого </a:t>
            </a:r>
            <a:r>
              <a:rPr lang="ru-RU" sz="2400" b="1" dirty="0"/>
              <a:t>она цвета? </a:t>
            </a:r>
            <a:r>
              <a:rPr lang="ru-RU" sz="2400" i="1" dirty="0"/>
              <a:t>(Оранжевая</a:t>
            </a:r>
            <a:r>
              <a:rPr lang="ru-RU" sz="2400" i="1" dirty="0" smtClean="0"/>
              <a:t>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Сколько в корзинке морковок? </a:t>
            </a:r>
            <a:r>
              <a:rPr lang="ru-RU" sz="2400" i="1" dirty="0"/>
              <a:t>(Много</a:t>
            </a:r>
            <a:r>
              <a:rPr lang="ru-RU" sz="2400" i="1" dirty="0" smtClean="0"/>
              <a:t>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 </a:t>
            </a:r>
            <a:br>
              <a:rPr lang="ru-RU" sz="2400" dirty="0"/>
            </a:br>
            <a:endParaRPr lang="ru-RU" sz="2200" dirty="0"/>
          </a:p>
        </p:txBody>
      </p:sp>
      <p:pic>
        <p:nvPicPr>
          <p:cNvPr id="9218" name="Picture 2" descr="_43633-348.jpg (626×62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779" y="2662200"/>
            <a:ext cx="3483418" cy="348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0_54997_f61be519_S.jpg (150×115)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458" y="3840161"/>
            <a:ext cx="2466243" cy="18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s1200 (1200×125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99204" y="4336549"/>
            <a:ext cx="599338" cy="62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1200 (1200×125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47528" y="4290747"/>
            <a:ext cx="599338" cy="62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s1200 (1200×125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87123" y="4130377"/>
            <a:ext cx="599338" cy="62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2387784" y="4130377"/>
            <a:ext cx="1171910" cy="937965"/>
            <a:chOff x="2387784" y="4130377"/>
            <a:chExt cx="1171910" cy="937965"/>
          </a:xfrm>
        </p:grpSpPr>
        <p:pic>
          <p:nvPicPr>
            <p:cNvPr id="9" name="Picture 6" descr="s1200 (1200×1252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387785" y="4130377"/>
              <a:ext cx="599338" cy="625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s1200 (1200×1252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960356" y="4403909"/>
              <a:ext cx="599338" cy="625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s1200 (1200×1252)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387784" y="4649204"/>
              <a:ext cx="638399" cy="419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76415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Детский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3" id="{ECC10DA5-B64D-4121-A5A9-F4106C7DB180}" vid="{AB433653-399F-4657-9E35-4C52C5AE18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Детский1</Template>
  <TotalTime>106</TotalTime>
  <Words>194</Words>
  <Application>Microsoft Office PowerPoint</Application>
  <PresentationFormat>Экран (4:3)</PresentationFormat>
  <Paragraphs>26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Детский1</vt:lpstr>
      <vt:lpstr>Формирование элементарных математических представлений Лексическая тема недели: Зоопарк  Тема: «Поездка в зоопарк» </vt:lpstr>
      <vt:lpstr>Дорогие Мамы и Папы, а также наши любимые воспитанники!!! Предлагаем Вам поехать вместе в зоопарк!!</vt:lpstr>
      <vt:lpstr>Угадайте на чём мы поедим в зоопарк?</vt:lpstr>
      <vt:lpstr>Вот мы и доехали до зоопарка. Пойдем к воротам. Что растет около ворот? (Цветочки и грибочек) </vt:lpstr>
      <vt:lpstr>Сколько грибочков? (Один) Сколько цветочков? (Много) Какого цвета цветочки? (Красного, желтого, синего) </vt:lpstr>
      <vt:lpstr>Посмотрите, а вот растут ёлочки..   </vt:lpstr>
      <vt:lpstr>  Какого  цвета ёлка? (Зеленого).   Сколько здесь елок? (Одна).   А кто на елочке сидит? (Белка).</vt:lpstr>
      <vt:lpstr>На этой елочке, на веточках растут шишки. Сколько шишек на елочке? (Много).   Сколько Белок? (Одна). </vt:lpstr>
      <vt:lpstr>Пойдемте дальше. Посмотрите, кто тут живет? (Зайчик) Посмотрите, что в корзинке лежит? (Морковка) Какого она цвета? (Оранжевая) Сколько в корзинке морковок? (Много)   </vt:lpstr>
      <vt:lpstr>Угостите Зайчика морковкой. Сколько у Зайчика теперь морковки? (Много).  А сколько морковок в корзинке? (Ни одной). </vt:lpstr>
      <vt:lpstr>У кого длиннее хвостик? (У лисы)    </vt:lpstr>
      <vt:lpstr>Проведите пальчиковую гимнастику</vt:lpstr>
      <vt:lpstr>Посмотрите, кто на дереве? (Обезьянки)     Сколько Обезьянок? (Много)</vt:lpstr>
      <vt:lpstr>Проведите физкультминутку</vt:lpstr>
      <vt:lpstr>А теперь пойдем дальше. Кто здесь изображен? (Слон и слоненок)   Слон большой или маленький? (Большой)   А слонёнок, большой или маленький? (Маленький) </vt:lpstr>
      <vt:lpstr>А теперь нам пора возвращаться домой.   Где мы с вами побывали? (В зоопарке)  А кого в зоопарке мы видели? (Зайку, Белку, Лису, Слона, Медведя)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</dc:title>
  <dc:creator>Марина</dc:creator>
  <cp:lastModifiedBy>Ноутбук Самсунг</cp:lastModifiedBy>
  <cp:revision>22</cp:revision>
  <dcterms:created xsi:type="dcterms:W3CDTF">2019-09-18T13:32:53Z</dcterms:created>
  <dcterms:modified xsi:type="dcterms:W3CDTF">2020-05-08T08:45:09Z</dcterms:modified>
</cp:coreProperties>
</file>